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3" r:id="rId5"/>
    <p:sldId id="294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27" autoAdjust="0"/>
  </p:normalViewPr>
  <p:slideViewPr>
    <p:cSldViewPr snapToGrid="0" snapToObjects="1">
      <p:cViewPr varScale="1">
        <p:scale>
          <a:sx n="73" d="100"/>
          <a:sy n="73" d="100"/>
        </p:scale>
        <p:origin x="1042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5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hyperlink" Target="https://nikhild1111.github.io/4625Farmer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8-024-60317-x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researchgate.net/publication/380533188_Suggestions_to_Improve_Agricultural_Market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nlinelibrary.wiley.com/doi/epdf/10.1002/cl2.1411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hyperlink" Target="https://www.igi-global.com/chapter/challenges-and-solutions-in-the-agricultural-sector-of-india/33781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537538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1862847"/>
            <a:ext cx="10615028" cy="4229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IN" sz="2400" b="1" i="0" dirty="0">
                <a:solidFill>
                  <a:srgbClr val="212529"/>
                </a:solidFill>
                <a:effectLst/>
                <a:latin typeface="montserratregular"/>
              </a:rPr>
              <a:t>SIH1640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400" b="1" i="0" dirty="0">
                <a:solidFill>
                  <a:srgbClr val="212529"/>
                </a:solidFill>
                <a:effectLst/>
                <a:latin typeface="montserratregular"/>
              </a:rPr>
              <a:t>Assure Contract </a:t>
            </a:r>
          </a:p>
          <a:p>
            <a:pPr algn="just"/>
            <a:r>
              <a:rPr lang="en-US" sz="2400" b="1" i="0" dirty="0">
                <a:solidFill>
                  <a:srgbClr val="212529"/>
                </a:solidFill>
                <a:effectLst/>
                <a:latin typeface="montserratregular"/>
              </a:rPr>
              <a:t>         Farming System for Stable Market Access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Theme- </a:t>
            </a:r>
            <a:r>
              <a:rPr lang="en-IN" sz="2400" b="1" i="0" dirty="0">
                <a:solidFill>
                  <a:srgbClr val="212529"/>
                </a:solidFill>
                <a:effectLst/>
                <a:latin typeface="montserratregular"/>
              </a:rPr>
              <a:t>Agriculture, Food Tech &amp; Rural </a:t>
            </a:r>
          </a:p>
          <a:p>
            <a:pPr algn="just"/>
            <a:r>
              <a:rPr lang="en-IN" sz="2400" b="1" dirty="0">
                <a:solidFill>
                  <a:srgbClr val="212529"/>
                </a:solidFill>
                <a:latin typeface="montserratregular"/>
              </a:rPr>
              <a:t>       </a:t>
            </a:r>
            <a:r>
              <a:rPr lang="en-IN" sz="2400" b="1" i="0" dirty="0">
                <a:solidFill>
                  <a:srgbClr val="212529"/>
                </a:solidFill>
                <a:effectLst/>
                <a:latin typeface="montserratregular"/>
              </a:rPr>
              <a:t>Development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ID-</a:t>
            </a:r>
            <a:r>
              <a:rPr lang="en-IN" sz="2000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  </a:t>
            </a:r>
            <a:r>
              <a:rPr lang="en-IN" sz="24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19748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4625Farmers</a:t>
            </a:r>
            <a:endParaRPr lang="en-I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5384" y="81376"/>
            <a:ext cx="1755101" cy="770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F8918FB-F079-926A-9489-A10640E8A209}"/>
              </a:ext>
            </a:extLst>
          </p:cNvPr>
          <p:cNvSpPr/>
          <p:nvPr/>
        </p:nvSpPr>
        <p:spPr>
          <a:xfrm>
            <a:off x="315310" y="4051550"/>
            <a:ext cx="6365137" cy="266992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187B3-5D9A-C3B0-9134-304B4D5BB651}"/>
              </a:ext>
            </a:extLst>
          </p:cNvPr>
          <p:cNvSpPr/>
          <p:nvPr/>
        </p:nvSpPr>
        <p:spPr>
          <a:xfrm>
            <a:off x="7040880" y="4179521"/>
            <a:ext cx="5008106" cy="254195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C84FCC-6337-31F5-9009-A78F0D04712C}"/>
              </a:ext>
            </a:extLst>
          </p:cNvPr>
          <p:cNvSpPr/>
          <p:nvPr/>
        </p:nvSpPr>
        <p:spPr>
          <a:xfrm>
            <a:off x="7040880" y="1880608"/>
            <a:ext cx="4995330" cy="217094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5A7EF8B-F2B6-2BFF-0C4D-5C26DFE2E273}"/>
              </a:ext>
            </a:extLst>
          </p:cNvPr>
          <p:cNvSpPr/>
          <p:nvPr/>
        </p:nvSpPr>
        <p:spPr>
          <a:xfrm>
            <a:off x="315309" y="8137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0E4FAA8-784C-FD03-0A6D-0E846C8A512E}"/>
              </a:ext>
            </a:extLst>
          </p:cNvPr>
          <p:cNvSpPr/>
          <p:nvPr/>
        </p:nvSpPr>
        <p:spPr>
          <a:xfrm>
            <a:off x="273268" y="1880607"/>
            <a:ext cx="6483132" cy="204297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8AFA65-7E17-4186-EA5A-092C8A9FB737}"/>
              </a:ext>
            </a:extLst>
          </p:cNvPr>
          <p:cNvSpPr/>
          <p:nvPr/>
        </p:nvSpPr>
        <p:spPr>
          <a:xfrm>
            <a:off x="315309" y="851353"/>
            <a:ext cx="11720901" cy="90128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8800" y="-42881"/>
            <a:ext cx="7830207" cy="766261"/>
          </a:xfrm>
        </p:spPr>
        <p:txBody>
          <a:bodyPr/>
          <a:lstStyle/>
          <a:p>
            <a:pPr eaLnBrk="1" hangingPunct="1"/>
            <a:r>
              <a:rPr lang="en-US" sz="2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IDEA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sz="28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TITLE:-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Stopper</a:t>
            </a:r>
            <a:endParaRPr lang="en-US" sz="2800" b="1" dirty="0">
              <a:latin typeface="Times New Roman" panose="02020603050405020304" pitchFamily="18" charset="0"/>
              <a:ea typeface="ＭＳ Ｐゴシック" pitchFamily="1" charset="-128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1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6834" y="81377"/>
            <a:ext cx="1692167" cy="69159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F19E8EA-7AF0-56E1-F015-F23BB97AA569}"/>
              </a:ext>
            </a:extLst>
          </p:cNvPr>
          <p:cNvSpPr txBox="1"/>
          <p:nvPr/>
        </p:nvSpPr>
        <p:spPr>
          <a:xfrm>
            <a:off x="7147033" y="4169723"/>
            <a:ext cx="490195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Features/Innovations/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uniqueness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Monthly Data Collection from Buyer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City-Based Supply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Continuous Help Support</a:t>
            </a:r>
            <a:r>
              <a:rPr lang="en-US" dirty="0"/>
              <a:t>:.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Crisis Alerts Using Weather Prediction: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ML Model for Crop Suggestions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Efficient demand and supply chain: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Efficient Delivery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Secured Payment: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B3268A-319A-9D3F-6734-A083F947E017}"/>
              </a:ext>
            </a:extLst>
          </p:cNvPr>
          <p:cNvSpPr txBox="1"/>
          <p:nvPr/>
        </p:nvSpPr>
        <p:spPr>
          <a:xfrm>
            <a:off x="367860" y="809714"/>
            <a:ext cx="11641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Problem:</a:t>
            </a:r>
            <a:endParaRPr lang="en-US" dirty="0"/>
          </a:p>
          <a:p>
            <a:r>
              <a:rPr lang="en-US" dirty="0"/>
              <a:t>As we know in India, Farmers </a:t>
            </a:r>
            <a:r>
              <a:rPr lang="en-US" b="1" dirty="0"/>
              <a:t>frequently</a:t>
            </a:r>
            <a:r>
              <a:rPr lang="en-US" dirty="0"/>
              <a:t> </a:t>
            </a:r>
            <a:r>
              <a:rPr lang="en-US" b="1" dirty="0"/>
              <a:t>protest</a:t>
            </a:r>
            <a:r>
              <a:rPr lang="en-US" dirty="0"/>
              <a:t> due to </a:t>
            </a:r>
            <a:r>
              <a:rPr lang="en-US" b="1" dirty="0"/>
              <a:t>unfair</a:t>
            </a:r>
            <a:r>
              <a:rPr lang="en-US" dirty="0"/>
              <a:t> </a:t>
            </a:r>
            <a:r>
              <a:rPr lang="en-US" b="1" dirty="0"/>
              <a:t>pricing</a:t>
            </a:r>
            <a:r>
              <a:rPr lang="en-US" dirty="0"/>
              <a:t> and </a:t>
            </a:r>
            <a:r>
              <a:rPr lang="en-US" b="1" dirty="0"/>
              <a:t>lack</a:t>
            </a:r>
            <a:r>
              <a:rPr lang="en-US" dirty="0"/>
              <a:t> of </a:t>
            </a:r>
            <a:r>
              <a:rPr lang="en-US" b="1" dirty="0"/>
              <a:t>market</a:t>
            </a:r>
            <a:r>
              <a:rPr lang="en-US" dirty="0"/>
              <a:t> </a:t>
            </a:r>
            <a:r>
              <a:rPr lang="en-US" b="1" dirty="0"/>
              <a:t>access</a:t>
            </a:r>
            <a:r>
              <a:rPr lang="en-US" dirty="0"/>
              <a:t> </a:t>
            </a:r>
            <a:r>
              <a:rPr lang="en-US" b="1" dirty="0"/>
              <a:t>Insufficient</a:t>
            </a:r>
            <a:r>
              <a:rPr lang="en-US" dirty="0"/>
              <a:t> </a:t>
            </a:r>
            <a:r>
              <a:rPr lang="en-US" b="1" dirty="0"/>
              <a:t>income.</a:t>
            </a:r>
            <a:r>
              <a:rPr lang="en-US" dirty="0"/>
              <a:t> also </a:t>
            </a:r>
            <a:r>
              <a:rPr lang="en-IN" dirty="0"/>
              <a:t>customer</a:t>
            </a:r>
            <a:r>
              <a:rPr lang="en-US" dirty="0"/>
              <a:t> </a:t>
            </a:r>
            <a:r>
              <a:rPr lang="en-US" b="1" dirty="0"/>
              <a:t>struggles</a:t>
            </a:r>
            <a:r>
              <a:rPr lang="en-US" dirty="0"/>
              <a:t> to get </a:t>
            </a:r>
            <a:r>
              <a:rPr lang="en-US" b="1" dirty="0"/>
              <a:t>fresh</a:t>
            </a:r>
            <a:r>
              <a:rPr lang="en-US" dirty="0"/>
              <a:t>, </a:t>
            </a:r>
            <a:r>
              <a:rPr lang="en-US" b="1" dirty="0"/>
              <a:t>hygienic</a:t>
            </a:r>
            <a:r>
              <a:rPr lang="en-US" dirty="0"/>
              <a:t> </a:t>
            </a:r>
            <a:r>
              <a:rPr lang="en-US" b="1" dirty="0"/>
              <a:t>food</a:t>
            </a:r>
            <a:r>
              <a:rPr lang="en-US" dirty="0"/>
              <a:t> </a:t>
            </a:r>
            <a:r>
              <a:rPr lang="en-US" b="1" dirty="0"/>
              <a:t>daily</a:t>
            </a:r>
            <a:r>
              <a:rPr lang="en-US" dirty="0"/>
              <a:t>. Because of this </a:t>
            </a:r>
            <a:r>
              <a:rPr lang="en-US" b="1" dirty="0"/>
              <a:t>Lots</a:t>
            </a:r>
            <a:r>
              <a:rPr lang="en-US" dirty="0"/>
              <a:t> of </a:t>
            </a:r>
            <a:r>
              <a:rPr lang="en-US" b="1" dirty="0"/>
              <a:t>problems</a:t>
            </a:r>
            <a:r>
              <a:rPr lang="en-US" dirty="0"/>
              <a:t> are </a:t>
            </a:r>
            <a:r>
              <a:rPr lang="en-US" b="1" dirty="0"/>
              <a:t>created</a:t>
            </a:r>
            <a:r>
              <a:rPr lang="en-US" dirty="0"/>
              <a:t> </a:t>
            </a:r>
            <a:r>
              <a:rPr lang="en-US" b="1" dirty="0"/>
              <a:t>Suicide</a:t>
            </a:r>
            <a:r>
              <a:rPr lang="en-US" dirty="0"/>
              <a:t>, </a:t>
            </a:r>
            <a:r>
              <a:rPr lang="en-US" b="1" dirty="0"/>
              <a:t>Food</a:t>
            </a:r>
            <a:r>
              <a:rPr lang="en-US" dirty="0"/>
              <a:t> </a:t>
            </a:r>
            <a:r>
              <a:rPr lang="en-US" b="1" dirty="0"/>
              <a:t>crises</a:t>
            </a:r>
            <a:r>
              <a:rPr lang="en-US" dirty="0"/>
              <a:t> etc..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74BDDF-202B-CA81-C2DF-A8E311059191}"/>
              </a:ext>
            </a:extLst>
          </p:cNvPr>
          <p:cNvSpPr txBox="1"/>
          <p:nvPr/>
        </p:nvSpPr>
        <p:spPr>
          <a:xfrm>
            <a:off x="367862" y="1866698"/>
            <a:ext cx="1155086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Solution:</a:t>
            </a:r>
            <a:endParaRPr lang="en-US" sz="2000" dirty="0"/>
          </a:p>
          <a:p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E33CA1-34A3-2623-846B-A21B0D6537E7}"/>
              </a:ext>
            </a:extLst>
          </p:cNvPr>
          <p:cNvSpPr/>
          <p:nvPr/>
        </p:nvSpPr>
        <p:spPr>
          <a:xfrm>
            <a:off x="367862" y="22069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899BBEF-25BB-15E1-CA43-BE377B357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861" y="2148003"/>
            <a:ext cx="648313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topper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an  Platform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connects farmers directly with buyers.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farmers receive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 income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 a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fixed price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Eliminates 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middleman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waste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overproduction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Buyers receive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hygienic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food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daily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Arial" panose="020B0604020202020204" pitchFamily="34" charset="0"/>
              </a:rPr>
              <a:t>Guaranteed buyers </a:t>
            </a:r>
            <a:r>
              <a:rPr lang="en-US" altLang="en-US" dirty="0">
                <a:latin typeface="Arial" panose="020B0604020202020204" pitchFamily="34" charset="0"/>
              </a:rPr>
              <a:t>,</a:t>
            </a:r>
            <a:r>
              <a:rPr lang="en-US" altLang="en-US" b="1" dirty="0">
                <a:latin typeface="Arial" panose="020B0604020202020204" pitchFamily="34" charset="0"/>
              </a:rPr>
              <a:t>Secured payment</a:t>
            </a:r>
            <a:r>
              <a:rPr lang="en-US" altLang="en-US" dirty="0">
                <a:latin typeface="Arial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AEC712-531B-B121-F633-4461D0FD9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33" y="1919181"/>
            <a:ext cx="4771699" cy="21016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0547B9-6CFE-55B7-9015-709622992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13" y="4104036"/>
            <a:ext cx="6122881" cy="25332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45E4EE7-02A5-0EFC-BA5D-A59B10A10656}"/>
              </a:ext>
            </a:extLst>
          </p:cNvPr>
          <p:cNvSpPr/>
          <p:nvPr/>
        </p:nvSpPr>
        <p:spPr>
          <a:xfrm>
            <a:off x="141513" y="901975"/>
            <a:ext cx="5939651" cy="572482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A625A9-62C6-FBE0-786C-48A7EEC1C852}"/>
              </a:ext>
            </a:extLst>
          </p:cNvPr>
          <p:cNvSpPr/>
          <p:nvPr/>
        </p:nvSpPr>
        <p:spPr>
          <a:xfrm>
            <a:off x="6337738" y="4908331"/>
            <a:ext cx="5712748" cy="171846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083155-0D37-DD0B-5C01-3CD1DF73FD31}"/>
              </a:ext>
            </a:extLst>
          </p:cNvPr>
          <p:cNvSpPr/>
          <p:nvPr/>
        </p:nvSpPr>
        <p:spPr>
          <a:xfrm>
            <a:off x="6337738" y="935671"/>
            <a:ext cx="5712748" cy="382579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D7EC65-0D75-3C1A-A793-F0FBA63BC8E6}"/>
              </a:ext>
            </a:extLst>
          </p:cNvPr>
          <p:cNvSpPr/>
          <p:nvPr/>
        </p:nvSpPr>
        <p:spPr>
          <a:xfrm>
            <a:off x="315309" y="10239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355834" y="-47625"/>
            <a:ext cx="9417269" cy="951175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03468" y="81377"/>
            <a:ext cx="1847018" cy="691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6736425D-B0DE-A2CD-83E1-B89C877BE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559" y="1544199"/>
            <a:ext cx="1259743" cy="61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256211AA-B12D-18FC-2A9C-5EC5B466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978" y="1394816"/>
            <a:ext cx="1128757" cy="75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CC0420A4-4880-019F-1FB6-A98DFB77F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686" y="1397336"/>
            <a:ext cx="1204857" cy="93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7B848C96-C06B-2AAC-E1F0-1D18E9E40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366" y="1557888"/>
            <a:ext cx="1012265" cy="61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413CAA91-2548-428A-A7F4-E83DC747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482" y="2346175"/>
            <a:ext cx="1584469" cy="91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8D22A92D-B336-8A1A-F037-1FD26C23E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859" y="3666620"/>
            <a:ext cx="961947" cy="82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>
            <a:extLst>
              <a:ext uri="{FF2B5EF4-FFF2-40B4-BE49-F238E27FC236}">
                <a16:creationId xmlns:a16="http://schemas.microsoft.com/office/drawing/2014/main" id="{80C65040-E26A-548A-102A-E4C006321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859" y="2415883"/>
            <a:ext cx="1449104" cy="77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964CA2-87E1-9D00-C63D-44FCE689386B}"/>
              </a:ext>
            </a:extLst>
          </p:cNvPr>
          <p:cNvSpPr/>
          <p:nvPr/>
        </p:nvSpPr>
        <p:spPr>
          <a:xfrm>
            <a:off x="367862" y="23120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DA64C-2EAA-07CF-5B0F-C80BC98A3103}"/>
              </a:ext>
            </a:extLst>
          </p:cNvPr>
          <p:cNvSpPr txBox="1"/>
          <p:nvPr/>
        </p:nvSpPr>
        <p:spPr>
          <a:xfrm>
            <a:off x="6582382" y="935671"/>
            <a:ext cx="2418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Technology</a:t>
            </a:r>
            <a:r>
              <a:rPr lang="en-IN" dirty="0"/>
              <a:t> </a:t>
            </a:r>
            <a:r>
              <a:rPr lang="en-IN" sz="2400" dirty="0">
                <a:solidFill>
                  <a:srgbClr val="00B050"/>
                </a:solidFill>
              </a:rPr>
              <a:t>Stack</a:t>
            </a:r>
            <a:r>
              <a:rPr lang="en-IN" dirty="0"/>
              <a:t>:-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106954-E310-A6B3-C0FC-B2F81450D276}"/>
              </a:ext>
            </a:extLst>
          </p:cNvPr>
          <p:cNvSpPr txBox="1"/>
          <p:nvPr/>
        </p:nvSpPr>
        <p:spPr>
          <a:xfrm>
            <a:off x="315309" y="967240"/>
            <a:ext cx="20705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Process</a:t>
            </a:r>
            <a:r>
              <a:rPr lang="en-IN" sz="2400" dirty="0">
                <a:solidFill>
                  <a:srgbClr val="FF0000"/>
                </a:solidFill>
              </a:rPr>
              <a:t> </a:t>
            </a:r>
            <a:r>
              <a:rPr lang="en-IN" sz="2400" dirty="0">
                <a:solidFill>
                  <a:srgbClr val="C00000"/>
                </a:solidFill>
              </a:rPr>
              <a:t>Flow</a:t>
            </a:r>
            <a:r>
              <a:rPr lang="en-IN" sz="2400" dirty="0">
                <a:solidFill>
                  <a:srgbClr val="FF0000"/>
                </a:solidFill>
              </a:rPr>
              <a:t> :-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08314F-E1B1-2A41-61E3-D18A2824A4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73103" y="3400701"/>
            <a:ext cx="972614" cy="97837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8AF4AE-9BB2-427B-52B7-17C34D29A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869" y="3514521"/>
            <a:ext cx="1237469" cy="97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B6FFBF9-D7F9-4DCB-46A5-6E4DADB8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827" y="3655894"/>
            <a:ext cx="1415859" cy="91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6D4800-2782-1B73-247E-B3D1FF9A09CA}"/>
              </a:ext>
            </a:extLst>
          </p:cNvPr>
          <p:cNvSpPr txBox="1"/>
          <p:nvPr/>
        </p:nvSpPr>
        <p:spPr>
          <a:xfrm rot="10800000" flipH="1" flipV="1">
            <a:off x="6337738" y="4922020"/>
            <a:ext cx="58542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Product Status:</a:t>
            </a:r>
            <a:endParaRPr lang="en-US" dirty="0"/>
          </a:p>
          <a:p>
            <a:r>
              <a:rPr lang="en-US" dirty="0"/>
              <a:t>The product is 60% finished, and we are studying the market by looking at research papers and talking to experts. </a:t>
            </a:r>
          </a:p>
          <a:p>
            <a:endParaRPr lang="en-US" b="1" dirty="0"/>
          </a:p>
          <a:p>
            <a:r>
              <a:rPr lang="en-US" b="1" dirty="0"/>
              <a:t>Prototype : </a:t>
            </a:r>
            <a:r>
              <a:rPr lang="en-US" b="1" dirty="0">
                <a:solidFill>
                  <a:srgbClr val="FF0000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https://nikhild1111.github.io/4625Farmers/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7E59487-5523-B0D4-110E-FBCCCB1EA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94" y="2305867"/>
            <a:ext cx="1377514" cy="100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1EB06B-501C-676C-A90F-221080F0819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4038" y="1011533"/>
            <a:ext cx="5428656" cy="53878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9057BC1-E85D-722A-C402-00120894A4C3}"/>
              </a:ext>
            </a:extLst>
          </p:cNvPr>
          <p:cNvSpPr/>
          <p:nvPr/>
        </p:nvSpPr>
        <p:spPr>
          <a:xfrm>
            <a:off x="172720" y="4910115"/>
            <a:ext cx="11877764" cy="186650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758830-F24F-DFCF-0708-E051B3D0E519}"/>
              </a:ext>
            </a:extLst>
          </p:cNvPr>
          <p:cNvSpPr/>
          <p:nvPr/>
        </p:nvSpPr>
        <p:spPr>
          <a:xfrm>
            <a:off x="146956" y="4090482"/>
            <a:ext cx="11877766" cy="70977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E57CDE-3D91-780C-6315-2BA1FBF148A2}"/>
              </a:ext>
            </a:extLst>
          </p:cNvPr>
          <p:cNvSpPr/>
          <p:nvPr/>
        </p:nvSpPr>
        <p:spPr>
          <a:xfrm>
            <a:off x="146956" y="882827"/>
            <a:ext cx="11903530" cy="309683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AND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VIABILITY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0914" y="81377"/>
            <a:ext cx="1899571" cy="6915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D948EA9-F64C-68E8-9AFF-5C1552768330}"/>
              </a:ext>
            </a:extLst>
          </p:cNvPr>
          <p:cNvSpPr txBox="1"/>
          <p:nvPr/>
        </p:nvSpPr>
        <p:spPr>
          <a:xfrm>
            <a:off x="203199" y="993645"/>
            <a:ext cx="11704322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Feasibility 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Existing Systems :</a:t>
            </a:r>
            <a:r>
              <a:rPr lang="en-US" dirty="0"/>
              <a:t> Existing systems are </a:t>
            </a:r>
            <a:r>
              <a:rPr lang="en-US" b="1" dirty="0"/>
              <a:t>B2B</a:t>
            </a:r>
            <a:r>
              <a:rPr lang="en-US" dirty="0"/>
              <a:t>, involve </a:t>
            </a:r>
            <a:r>
              <a:rPr lang="en-US" b="1" dirty="0"/>
              <a:t>middlemen</a:t>
            </a:r>
            <a:r>
              <a:rPr lang="en-US" dirty="0"/>
              <a:t>, and purchase food in </a:t>
            </a:r>
            <a:r>
              <a:rPr lang="en-US" b="1" dirty="0"/>
              <a:t>bulk amount </a:t>
            </a:r>
            <a:r>
              <a:rPr lang="en-US" dirty="0"/>
              <a:t>when </a:t>
            </a:r>
            <a:r>
              <a:rPr lang="en-US" b="1" dirty="0"/>
              <a:t>prices are </a:t>
            </a:r>
            <a:r>
              <a:rPr lang="en-US" dirty="0"/>
              <a:t>lowest. Then they </a:t>
            </a:r>
            <a:r>
              <a:rPr lang="en-US" b="1" dirty="0"/>
              <a:t>frozen</a:t>
            </a:r>
            <a:r>
              <a:rPr lang="en-US" dirty="0"/>
              <a:t> </a:t>
            </a:r>
            <a:r>
              <a:rPr lang="en-US" b="1" dirty="0"/>
              <a:t>food</a:t>
            </a:r>
            <a:r>
              <a:rPr lang="en-US" dirty="0"/>
              <a:t> and </a:t>
            </a:r>
            <a:r>
              <a:rPr lang="en-US" b="1" dirty="0"/>
              <a:t>sold</a:t>
            </a:r>
            <a:r>
              <a:rPr lang="en-US" dirty="0"/>
              <a:t> it at </a:t>
            </a:r>
            <a:r>
              <a:rPr lang="en-US" b="1" dirty="0"/>
              <a:t>max</a:t>
            </a:r>
            <a:r>
              <a:rPr lang="en-US" dirty="0"/>
              <a:t> </a:t>
            </a:r>
            <a:r>
              <a:rPr lang="en-US" b="1" dirty="0"/>
              <a:t>prices</a:t>
            </a:r>
            <a:r>
              <a:rPr lang="en-US" dirty="0"/>
              <a:t>. so  farmers and buyers does </a:t>
            </a:r>
            <a:r>
              <a:rPr lang="en-US" b="1" dirty="0"/>
              <a:t>not</a:t>
            </a:r>
            <a:r>
              <a:rPr lang="en-US" dirty="0"/>
              <a:t> </a:t>
            </a:r>
            <a:r>
              <a:rPr lang="en-US" b="1" dirty="0"/>
              <a:t>get</a:t>
            </a:r>
            <a:r>
              <a:rPr lang="en-US" dirty="0"/>
              <a:t> </a:t>
            </a:r>
            <a:r>
              <a:rPr lang="en-US" b="1" dirty="0"/>
              <a:t>benefits</a:t>
            </a:r>
            <a:r>
              <a:rPr lang="en-US" dirty="0"/>
              <a:t> from it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Profitability :</a:t>
            </a:r>
            <a:r>
              <a:rPr lang="en-US" dirty="0"/>
              <a:t> By cutting </a:t>
            </a:r>
            <a:r>
              <a:rPr lang="en-US" b="1" dirty="0"/>
              <a:t>middlemen</a:t>
            </a:r>
            <a:r>
              <a:rPr lang="en-US" dirty="0"/>
              <a:t>, farmers earn </a:t>
            </a:r>
            <a:r>
              <a:rPr lang="en-US" b="1" dirty="0"/>
              <a:t>more</a:t>
            </a:r>
            <a:r>
              <a:rPr lang="en-US" dirty="0"/>
              <a:t> </a:t>
            </a:r>
            <a:r>
              <a:rPr lang="en-US" b="1" dirty="0"/>
              <a:t>income</a:t>
            </a:r>
            <a:r>
              <a:rPr lang="en-US" dirty="0"/>
              <a:t>  and  buyers get </a:t>
            </a:r>
            <a:r>
              <a:rPr lang="en-US" b="1" dirty="0"/>
              <a:t>fresh</a:t>
            </a:r>
            <a:r>
              <a:rPr lang="en-US" dirty="0"/>
              <a:t> </a:t>
            </a:r>
            <a:r>
              <a:rPr lang="en-US" b="1" dirty="0"/>
              <a:t>food</a:t>
            </a:r>
            <a:r>
              <a:rPr lang="en-US" dirty="0"/>
              <a:t> at a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cost</a:t>
            </a:r>
            <a:r>
              <a:rPr lang="en-US" dirty="0"/>
              <a:t>  daily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Demand-Driven Farming :</a:t>
            </a:r>
            <a:r>
              <a:rPr lang="en-US" dirty="0"/>
              <a:t> We </a:t>
            </a:r>
            <a:r>
              <a:rPr lang="en-US" b="1" dirty="0"/>
              <a:t>collect Data from Buyer on city basis </a:t>
            </a:r>
            <a:r>
              <a:rPr lang="en-US" dirty="0"/>
              <a:t>then </a:t>
            </a:r>
            <a:r>
              <a:rPr lang="en-US" b="1" dirty="0"/>
              <a:t>Suggest Farmer Which &amp; How Many food </a:t>
            </a:r>
            <a:r>
              <a:rPr lang="en-US" dirty="0"/>
              <a:t> has to grow. So  preventing </a:t>
            </a:r>
            <a:r>
              <a:rPr lang="en-US" b="1" dirty="0"/>
              <a:t>waste</a:t>
            </a:r>
            <a:r>
              <a:rPr lang="en-US" dirty="0"/>
              <a:t> and reducing </a:t>
            </a:r>
            <a:r>
              <a:rPr lang="en-US" b="1" dirty="0"/>
              <a:t>overproduction</a:t>
            </a:r>
            <a:r>
              <a:rPr lang="en-US" dirty="0"/>
              <a:t>.  supply matches demand &amp; </a:t>
            </a:r>
            <a:r>
              <a:rPr lang="en-US" b="1" dirty="0"/>
              <a:t>demand</a:t>
            </a:r>
            <a:r>
              <a:rPr lang="en-US" dirty="0"/>
              <a:t> </a:t>
            </a:r>
            <a:r>
              <a:rPr lang="en-US" b="1" dirty="0"/>
              <a:t>supply</a:t>
            </a:r>
            <a:r>
              <a:rPr lang="en-US" dirty="0"/>
              <a:t> </a:t>
            </a:r>
            <a:r>
              <a:rPr lang="en-US" b="1" dirty="0"/>
              <a:t>chain</a:t>
            </a:r>
            <a:r>
              <a:rPr lang="en-US" dirty="0"/>
              <a:t>  created.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Target Audience Reach :</a:t>
            </a:r>
            <a:r>
              <a:rPr lang="en-US" dirty="0"/>
              <a:t> </a:t>
            </a:r>
            <a:r>
              <a:rPr lang="en-US" b="1" dirty="0"/>
              <a:t>Unlike</a:t>
            </a:r>
            <a:r>
              <a:rPr lang="en-US" dirty="0"/>
              <a:t>  current systems focus only  on a 5% </a:t>
            </a:r>
            <a:r>
              <a:rPr lang="en-US" b="1" dirty="0"/>
              <a:t>People.</a:t>
            </a:r>
            <a:r>
              <a:rPr lang="en-US" dirty="0"/>
              <a:t> We </a:t>
            </a:r>
            <a:r>
              <a:rPr lang="en-US" b="1" dirty="0"/>
              <a:t>provide Secured Message System </a:t>
            </a:r>
            <a:r>
              <a:rPr lang="en-US" dirty="0"/>
              <a:t>Between farmer and buyer, so </a:t>
            </a:r>
            <a:r>
              <a:rPr lang="en-US" b="1" dirty="0"/>
              <a:t>rural</a:t>
            </a:r>
            <a:r>
              <a:rPr lang="en-US" dirty="0"/>
              <a:t> </a:t>
            </a:r>
            <a:r>
              <a:rPr lang="en-US" b="1" dirty="0"/>
              <a:t>areas</a:t>
            </a:r>
            <a:r>
              <a:rPr lang="en-US" dirty="0"/>
              <a:t> and </a:t>
            </a:r>
            <a:r>
              <a:rPr lang="en-US" b="1" dirty="0"/>
              <a:t>middle-class</a:t>
            </a:r>
            <a:r>
              <a:rPr lang="en-US" dirty="0"/>
              <a:t> </a:t>
            </a:r>
            <a:r>
              <a:rPr lang="en-US" b="1" dirty="0"/>
              <a:t>families</a:t>
            </a:r>
            <a:r>
              <a:rPr lang="en-US" dirty="0"/>
              <a:t> connects.  it help them to </a:t>
            </a:r>
            <a:r>
              <a:rPr lang="en-US" b="1" dirty="0"/>
              <a:t>grow</a:t>
            </a:r>
            <a:r>
              <a:rPr lang="en-US" dirty="0"/>
              <a:t> with the </a:t>
            </a:r>
            <a:r>
              <a:rPr lang="en-US" b="1" dirty="0"/>
              <a:t>world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Transportation Cost :</a:t>
            </a:r>
            <a:r>
              <a:rPr lang="en-US" dirty="0"/>
              <a:t> We are developing a </a:t>
            </a:r>
            <a:r>
              <a:rPr lang="en-US" b="1" dirty="0"/>
              <a:t>city-based supply model</a:t>
            </a:r>
            <a:r>
              <a:rPr lang="en-US" dirty="0"/>
              <a:t>, which </a:t>
            </a:r>
            <a:r>
              <a:rPr lang="en-US" b="1" dirty="0"/>
              <a:t>reduces transportation costs</a:t>
            </a:r>
            <a:r>
              <a:rPr lang="en-US" dirty="0"/>
              <a:t>, leading to a lower</a:t>
            </a:r>
            <a:r>
              <a:rPr lang="en-US" b="1" dirty="0"/>
              <a:t> </a:t>
            </a:r>
            <a:r>
              <a:rPr lang="en-US" dirty="0"/>
              <a:t>product</a:t>
            </a:r>
            <a:r>
              <a:rPr lang="en-US" b="1" dirty="0"/>
              <a:t> </a:t>
            </a:r>
            <a:r>
              <a:rPr lang="en-US" dirty="0"/>
              <a:t>cost</a:t>
            </a:r>
            <a:r>
              <a:rPr lang="en-US" b="1" dirty="0"/>
              <a:t> </a:t>
            </a:r>
            <a:r>
              <a:rPr lang="en-US" dirty="0"/>
              <a:t>for buyers.  Also </a:t>
            </a:r>
            <a:r>
              <a:rPr lang="en-US" b="1" dirty="0"/>
              <a:t>Alerts</a:t>
            </a:r>
            <a:r>
              <a:rPr lang="en-US" dirty="0"/>
              <a:t> and </a:t>
            </a:r>
            <a:r>
              <a:rPr lang="en-US" b="1" dirty="0"/>
              <a:t>ML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increase feasibility.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162C96-AE31-7F57-F10C-99BA8DE787AC}"/>
              </a:ext>
            </a:extLst>
          </p:cNvPr>
          <p:cNvSpPr txBox="1"/>
          <p:nvPr/>
        </p:nvSpPr>
        <p:spPr>
          <a:xfrm rot="10800000" flipV="1">
            <a:off x="203199" y="4140948"/>
            <a:ext cx="1177543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Risks/Problems :-</a:t>
            </a:r>
            <a:r>
              <a:rPr lang="en-US" dirty="0"/>
              <a:t> Educating farmers on technology, data and payment security, natural crises affecting crops, data accuracy for ML models, delivering food on time, fluctuating food prices.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50F066-77BC-8817-01F9-FDEF092DFF03}"/>
              </a:ext>
            </a:extLst>
          </p:cNvPr>
          <p:cNvSpPr txBox="1"/>
          <p:nvPr/>
        </p:nvSpPr>
        <p:spPr>
          <a:xfrm rot="10800000" flipV="1">
            <a:off x="203199" y="4977729"/>
            <a:ext cx="11837124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/>
              <a:t>Risks/Solutions: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Educating Farmers on Technology:</a:t>
            </a:r>
            <a:r>
              <a:rPr lang="en-US" dirty="0"/>
              <a:t> Ensure </a:t>
            </a:r>
            <a:r>
              <a:rPr lang="en-US" b="1" dirty="0"/>
              <a:t>easy-to-use</a:t>
            </a:r>
            <a:r>
              <a:rPr lang="en-US" dirty="0"/>
              <a:t> </a:t>
            </a:r>
            <a:r>
              <a:rPr lang="en-US" b="1" dirty="0"/>
              <a:t>platform</a:t>
            </a:r>
            <a:r>
              <a:rPr lang="en-US" dirty="0"/>
              <a:t> ,proper </a:t>
            </a:r>
            <a:r>
              <a:rPr lang="en-US" b="1" dirty="0"/>
              <a:t>training</a:t>
            </a:r>
            <a:r>
              <a:rPr lang="en-US" dirty="0"/>
              <a:t> so farmers can effectively use technology.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Security:</a:t>
            </a:r>
            <a:r>
              <a:rPr lang="en-US" dirty="0"/>
              <a:t> Implement </a:t>
            </a:r>
            <a:r>
              <a:rPr lang="en-US" b="1" dirty="0"/>
              <a:t>strong</a:t>
            </a:r>
            <a:r>
              <a:rPr lang="en-US" dirty="0"/>
              <a:t> </a:t>
            </a:r>
            <a:r>
              <a:rPr lang="en-US" b="1" dirty="0"/>
              <a:t>security</a:t>
            </a:r>
            <a:r>
              <a:rPr lang="en-US" dirty="0"/>
              <a:t> measure for payment, analyses farmers &amp;  buyers data &amp; send </a:t>
            </a:r>
            <a:r>
              <a:rPr lang="en-US" b="1" dirty="0"/>
              <a:t>alert</a:t>
            </a:r>
            <a:r>
              <a:rPr lang="en-US" dirty="0"/>
              <a:t> on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Natural Crises Alerts :</a:t>
            </a:r>
            <a:r>
              <a:rPr lang="en-US" dirty="0"/>
              <a:t> Use AI/ML to </a:t>
            </a:r>
            <a:r>
              <a:rPr lang="en-US" b="1" dirty="0"/>
              <a:t>predict</a:t>
            </a:r>
            <a:r>
              <a:rPr lang="en-US" dirty="0"/>
              <a:t> and </a:t>
            </a:r>
            <a:r>
              <a:rPr lang="en-US" b="1" dirty="0"/>
              <a:t>alert</a:t>
            </a:r>
            <a:r>
              <a:rPr lang="en-US" dirty="0"/>
              <a:t> farmers about </a:t>
            </a:r>
            <a:r>
              <a:rPr lang="en-US" b="1" dirty="0"/>
              <a:t>natural</a:t>
            </a:r>
            <a:r>
              <a:rPr lang="en-US" dirty="0"/>
              <a:t> </a:t>
            </a:r>
            <a:r>
              <a:rPr lang="en-US" b="1" dirty="0"/>
              <a:t>crises</a:t>
            </a:r>
            <a:r>
              <a:rPr lang="en-US" dirty="0"/>
              <a:t> to prepare and respond </a:t>
            </a:r>
            <a:r>
              <a:rPr lang="en-US" b="1" dirty="0"/>
              <a:t>effectively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Accuracy for ML Models :</a:t>
            </a:r>
            <a:r>
              <a:rPr lang="en-US" dirty="0"/>
              <a:t> Maintain and update data regularly,  with </a:t>
            </a:r>
            <a:r>
              <a:rPr lang="en-US" b="1" dirty="0"/>
              <a:t>agricultural</a:t>
            </a:r>
            <a:r>
              <a:rPr lang="en-US" dirty="0"/>
              <a:t> </a:t>
            </a:r>
            <a:r>
              <a:rPr lang="en-US" b="1" dirty="0"/>
              <a:t>experts</a:t>
            </a:r>
            <a:r>
              <a:rPr lang="en-US" dirty="0"/>
              <a:t> to improve model </a:t>
            </a:r>
            <a:r>
              <a:rPr lang="en-US" b="1" dirty="0"/>
              <a:t>accuracy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Delivery System :</a:t>
            </a:r>
            <a:r>
              <a:rPr lang="en-US" dirty="0"/>
              <a:t> Develop a </a:t>
            </a:r>
            <a:r>
              <a:rPr lang="en-US" b="1" dirty="0"/>
              <a:t>timely</a:t>
            </a:r>
            <a:r>
              <a:rPr lang="en-US" dirty="0"/>
              <a:t> and </a:t>
            </a:r>
            <a:r>
              <a:rPr lang="en-US" b="1" dirty="0"/>
              <a:t>efficient</a:t>
            </a:r>
            <a:r>
              <a:rPr lang="en-US" dirty="0"/>
              <a:t> </a:t>
            </a:r>
            <a:r>
              <a:rPr lang="en-US" b="1" dirty="0"/>
              <a:t>delivery</a:t>
            </a:r>
            <a:r>
              <a:rPr lang="en-US" dirty="0"/>
              <a:t> system that also creates job </a:t>
            </a:r>
            <a:r>
              <a:rPr lang="en-US" b="1" dirty="0"/>
              <a:t>opportunities</a:t>
            </a:r>
            <a:r>
              <a:rPr lang="en-US" dirty="0"/>
              <a:t> for People.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8BAE2D-3F0E-62E8-E561-56C891E551AB}"/>
              </a:ext>
            </a:extLst>
          </p:cNvPr>
          <p:cNvSpPr/>
          <p:nvPr/>
        </p:nvSpPr>
        <p:spPr>
          <a:xfrm>
            <a:off x="315309" y="9188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532F7-4E5C-B475-6A57-5921AFB02A77}"/>
              </a:ext>
            </a:extLst>
          </p:cNvPr>
          <p:cNvSpPr/>
          <p:nvPr/>
        </p:nvSpPr>
        <p:spPr>
          <a:xfrm>
            <a:off x="367862" y="22069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14FD498-E3FA-7526-7578-A1F12BEF0504}"/>
              </a:ext>
            </a:extLst>
          </p:cNvPr>
          <p:cNvSpPr/>
          <p:nvPr/>
        </p:nvSpPr>
        <p:spPr>
          <a:xfrm>
            <a:off x="100381" y="3832922"/>
            <a:ext cx="11908972" cy="2943703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09D4FA-B3F9-785C-196F-456247F8ADD4}"/>
              </a:ext>
            </a:extLst>
          </p:cNvPr>
          <p:cNvSpPr/>
          <p:nvPr/>
        </p:nvSpPr>
        <p:spPr>
          <a:xfrm>
            <a:off x="59251" y="942045"/>
            <a:ext cx="11950102" cy="277364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Government Impact:</a:t>
            </a:r>
            <a:r>
              <a:rPr lang="en-US"/>
              <a:t> The platform helps reduce farmer protests by ensuring fair prices. For buyers, it provides fresh, affordable food, which supports government goals for food security and stable markets.</a:t>
            </a:r>
            <a:endParaRPr lang="en-IN"/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47625"/>
            <a:ext cx="10972800" cy="1047586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AND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47890" y="81376"/>
            <a:ext cx="2002596" cy="88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1D8B4D-3047-FBEF-0750-BA42AF0E314E}"/>
              </a:ext>
            </a:extLst>
          </p:cNvPr>
          <p:cNvSpPr txBox="1"/>
          <p:nvPr/>
        </p:nvSpPr>
        <p:spPr>
          <a:xfrm>
            <a:off x="164528" y="999961"/>
            <a:ext cx="1188595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Potential</a:t>
            </a:r>
            <a:r>
              <a:rPr lang="en-US" b="1" dirty="0"/>
              <a:t> </a:t>
            </a:r>
            <a:r>
              <a:rPr lang="en-US" sz="2000" b="1" dirty="0"/>
              <a:t>Impact</a:t>
            </a:r>
            <a:r>
              <a:rPr lang="en-US" b="1" dirty="0"/>
              <a:t> </a:t>
            </a:r>
            <a:r>
              <a:rPr lang="en-US" sz="2000" b="1" dirty="0"/>
              <a:t>on</a:t>
            </a:r>
            <a:r>
              <a:rPr lang="en-US" b="1" dirty="0"/>
              <a:t> </a:t>
            </a:r>
            <a:r>
              <a:rPr lang="en-US" sz="2000" b="1" dirty="0"/>
              <a:t>the</a:t>
            </a:r>
            <a:r>
              <a:rPr lang="en-US" b="1" dirty="0"/>
              <a:t> </a:t>
            </a:r>
            <a:r>
              <a:rPr lang="en-US" sz="2000" b="1" dirty="0"/>
              <a:t>Target</a:t>
            </a:r>
            <a:r>
              <a:rPr lang="en-US" b="1" dirty="0"/>
              <a:t> </a:t>
            </a:r>
            <a:r>
              <a:rPr lang="en-US" sz="2000" b="1" dirty="0"/>
              <a:t>Audience</a:t>
            </a:r>
            <a:r>
              <a:rPr lang="en-US" b="1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Farmers :</a:t>
            </a:r>
            <a:r>
              <a:rPr lang="en-US" dirty="0"/>
              <a:t>  They </a:t>
            </a:r>
            <a:r>
              <a:rPr lang="en-US" b="1" dirty="0"/>
              <a:t>Gain direct access to buyers</a:t>
            </a:r>
            <a:r>
              <a:rPr lang="en-US" dirty="0"/>
              <a:t>, so </a:t>
            </a:r>
            <a:r>
              <a:rPr lang="en-US" b="1" dirty="0"/>
              <a:t>increasing their income ,</a:t>
            </a:r>
            <a:r>
              <a:rPr lang="en-US" dirty="0"/>
              <a:t> </a:t>
            </a:r>
            <a:r>
              <a:rPr lang="en-US" b="1" dirty="0"/>
              <a:t>reducing dependence on middlemen,</a:t>
            </a:r>
            <a:r>
              <a:rPr lang="en-US" dirty="0"/>
              <a:t> </a:t>
            </a:r>
            <a:r>
              <a:rPr lang="en-US" b="1" dirty="0"/>
              <a:t>get    </a:t>
            </a:r>
            <a:r>
              <a:rPr lang="en-US" dirty="0"/>
              <a:t>suggestion</a:t>
            </a:r>
            <a:r>
              <a:rPr lang="en-US" b="1" dirty="0"/>
              <a:t> </a:t>
            </a:r>
            <a:r>
              <a:rPr lang="en-US" dirty="0"/>
              <a:t>for</a:t>
            </a:r>
            <a:r>
              <a:rPr lang="en-US" b="1" dirty="0"/>
              <a:t> a crops</a:t>
            </a:r>
            <a:r>
              <a:rPr lang="en-US" dirty="0"/>
              <a:t> so they can </a:t>
            </a:r>
            <a:r>
              <a:rPr lang="en-US" b="1" dirty="0"/>
              <a:t>produce crops effectively </a:t>
            </a:r>
            <a:r>
              <a:rPr lang="en-US" dirty="0"/>
              <a:t>and also </a:t>
            </a:r>
            <a:r>
              <a:rPr lang="en-US" b="1" dirty="0"/>
              <a:t>alerts natural crises </a:t>
            </a:r>
            <a:r>
              <a:rPr lang="en-US" dirty="0"/>
              <a:t>so they respond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Buyers :</a:t>
            </a:r>
            <a:r>
              <a:rPr lang="en-US" dirty="0"/>
              <a:t> Access the </a:t>
            </a:r>
            <a:r>
              <a:rPr lang="en-US" b="1" dirty="0"/>
              <a:t>fresh</a:t>
            </a:r>
            <a:r>
              <a:rPr lang="en-US" dirty="0"/>
              <a:t>, </a:t>
            </a:r>
            <a:r>
              <a:rPr lang="en-US" b="1" dirty="0"/>
              <a:t>hygienic</a:t>
            </a:r>
            <a:r>
              <a:rPr lang="en-US" dirty="0"/>
              <a:t> product at </a:t>
            </a:r>
            <a:r>
              <a:rPr lang="en-US" b="1" dirty="0"/>
              <a:t>stable prices</a:t>
            </a:r>
            <a:r>
              <a:rPr lang="en-US" dirty="0"/>
              <a:t>, with more </a:t>
            </a:r>
            <a:r>
              <a:rPr lang="en-US" b="1" dirty="0"/>
              <a:t>transparency</a:t>
            </a:r>
            <a:r>
              <a:rPr lang="en-US" dirty="0"/>
              <a:t> and </a:t>
            </a:r>
            <a:r>
              <a:rPr lang="en-US" b="1" dirty="0"/>
              <a:t>clarity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Rural and Middle-Class Communities :</a:t>
            </a:r>
            <a:r>
              <a:rPr lang="en-US" dirty="0"/>
              <a:t> The main focused is on rural and </a:t>
            </a:r>
            <a:r>
              <a:rPr lang="en-US" b="1" dirty="0"/>
              <a:t>Middle-Class</a:t>
            </a:r>
            <a:r>
              <a:rPr lang="en-US" dirty="0"/>
              <a:t> </a:t>
            </a:r>
            <a:r>
              <a:rPr lang="en-IN" b="1" dirty="0"/>
              <a:t>families</a:t>
            </a:r>
            <a:r>
              <a:rPr lang="en-US" dirty="0"/>
              <a:t> so they are aware about the    technology and grow with the world. contributing both </a:t>
            </a:r>
            <a:r>
              <a:rPr lang="en-US" b="1" dirty="0"/>
              <a:t>environment</a:t>
            </a:r>
            <a:r>
              <a:rPr lang="en-US" dirty="0"/>
              <a:t> and India's </a:t>
            </a:r>
            <a:r>
              <a:rPr lang="en-US" b="1" dirty="0"/>
              <a:t>development</a:t>
            </a:r>
            <a:r>
              <a:rPr lang="en-US" dirty="0"/>
              <a:t>. As there are many </a:t>
            </a:r>
            <a:r>
              <a:rPr lang="en-US" b="1" dirty="0"/>
              <a:t>technology</a:t>
            </a:r>
            <a:r>
              <a:rPr lang="en-US" dirty="0"/>
              <a:t> present in a market but they don’t connect the </a:t>
            </a:r>
            <a:r>
              <a:rPr lang="en-US" b="1" dirty="0"/>
              <a:t>rural</a:t>
            </a:r>
            <a:r>
              <a:rPr lang="en-US" dirty="0"/>
              <a:t> </a:t>
            </a:r>
            <a:r>
              <a:rPr lang="en-US" b="1" dirty="0"/>
              <a:t>areas</a:t>
            </a:r>
            <a:r>
              <a:rPr lang="en-US" dirty="0"/>
              <a:t> with them so they does not get </a:t>
            </a:r>
            <a:r>
              <a:rPr lang="en-US" b="1" dirty="0"/>
              <a:t>benefits</a:t>
            </a:r>
            <a:r>
              <a:rPr lang="en-US" dirty="0"/>
              <a:t> we are doing this.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 Government Impact :</a:t>
            </a:r>
            <a:r>
              <a:rPr lang="en-US" dirty="0"/>
              <a:t> The platform helps</a:t>
            </a:r>
            <a:r>
              <a:rPr lang="en-US" b="1" dirty="0"/>
              <a:t> Government </a:t>
            </a:r>
            <a:r>
              <a:rPr lang="en-US" dirty="0"/>
              <a:t> </a:t>
            </a:r>
            <a:r>
              <a:rPr lang="en-US" b="1" dirty="0"/>
              <a:t>reduce farmer protests </a:t>
            </a:r>
            <a:r>
              <a:rPr lang="en-US" dirty="0"/>
              <a:t>by </a:t>
            </a:r>
            <a:r>
              <a:rPr lang="en-US" b="1" dirty="0"/>
              <a:t>ensuring fair prices</a:t>
            </a:r>
            <a:r>
              <a:rPr lang="en-US" dirty="0"/>
              <a:t>. For buyers, it    provides</a:t>
            </a:r>
            <a:r>
              <a:rPr lang="en-US" b="1" dirty="0"/>
              <a:t> fresh, </a:t>
            </a:r>
            <a:r>
              <a:rPr lang="en-US" dirty="0"/>
              <a:t>affordable</a:t>
            </a:r>
            <a:r>
              <a:rPr lang="en-US" b="1" dirty="0"/>
              <a:t> </a:t>
            </a:r>
            <a:r>
              <a:rPr lang="en-US" dirty="0"/>
              <a:t>food, which </a:t>
            </a:r>
            <a:r>
              <a:rPr lang="en-US" b="1" dirty="0"/>
              <a:t>supports government goals </a:t>
            </a:r>
            <a:r>
              <a:rPr lang="en-US" dirty="0"/>
              <a:t>for </a:t>
            </a:r>
            <a:r>
              <a:rPr lang="en-US" b="1" dirty="0"/>
              <a:t>food security </a:t>
            </a:r>
            <a:r>
              <a:rPr lang="en-US" dirty="0"/>
              <a:t>and </a:t>
            </a:r>
            <a:r>
              <a:rPr lang="en-US" b="1" dirty="0"/>
              <a:t>stable markets</a:t>
            </a:r>
            <a:r>
              <a:rPr lang="en-US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DEAD64-51FC-65F7-14CA-2FCCC553266A}"/>
              </a:ext>
            </a:extLst>
          </p:cNvPr>
          <p:cNvSpPr txBox="1"/>
          <p:nvPr/>
        </p:nvSpPr>
        <p:spPr>
          <a:xfrm>
            <a:off x="182647" y="3870558"/>
            <a:ext cx="1190897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Benefits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Awareness in rural areas:</a:t>
            </a:r>
            <a:r>
              <a:rPr lang="en-US" dirty="0"/>
              <a:t> Helps rural and middle-class families to grow with technology and improve their lives.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Increased income for farmers:</a:t>
            </a:r>
            <a:r>
              <a:rPr lang="en-US" dirty="0"/>
              <a:t> Direct market access </a:t>
            </a:r>
            <a:r>
              <a:rPr lang="en-US" b="1" dirty="0"/>
              <a:t>boosts farmers' earnings </a:t>
            </a:r>
            <a:r>
              <a:rPr lang="en-US" dirty="0"/>
              <a:t>and </a:t>
            </a:r>
            <a:r>
              <a:rPr lang="en-US" b="1" dirty="0"/>
              <a:t>reduces financial stress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Better food for buyers:</a:t>
            </a:r>
            <a:r>
              <a:rPr lang="en-US" dirty="0"/>
              <a:t> buyers get  </a:t>
            </a:r>
            <a:r>
              <a:rPr lang="en-US" b="1" dirty="0"/>
              <a:t>fresh</a:t>
            </a:r>
            <a:r>
              <a:rPr lang="en-US" dirty="0"/>
              <a:t>, </a:t>
            </a:r>
            <a:r>
              <a:rPr lang="en-US" b="1" dirty="0"/>
              <a:t>healthy</a:t>
            </a:r>
            <a:r>
              <a:rPr lang="en-US" dirty="0"/>
              <a:t> food, so it reducing </a:t>
            </a:r>
            <a:r>
              <a:rPr lang="en-US" b="1" dirty="0"/>
              <a:t>healthcare</a:t>
            </a:r>
            <a:r>
              <a:rPr lang="en-US" dirty="0"/>
              <a:t> </a:t>
            </a:r>
            <a:r>
              <a:rPr lang="en-US" b="1" dirty="0"/>
              <a:t>issues</a:t>
            </a:r>
            <a:r>
              <a:rPr lang="en-US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Stop of farmer suicides:</a:t>
            </a:r>
            <a:r>
              <a:rPr lang="en-US" dirty="0"/>
              <a:t> Farmers earn a </a:t>
            </a:r>
            <a:r>
              <a:rPr lang="en-US" b="1" dirty="0"/>
              <a:t>fair income </a:t>
            </a:r>
            <a:r>
              <a:rPr lang="en-US" dirty="0"/>
              <a:t>now , </a:t>
            </a:r>
            <a:r>
              <a:rPr lang="en-US" b="1" dirty="0"/>
              <a:t>reducing financial burdens </a:t>
            </a:r>
            <a:r>
              <a:rPr lang="en-US" dirty="0"/>
              <a:t>so now the </a:t>
            </a:r>
            <a:r>
              <a:rPr lang="en-US" b="1" dirty="0"/>
              <a:t>suicides are stopped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Environmental benefits:</a:t>
            </a:r>
            <a:r>
              <a:rPr lang="en-US" dirty="0"/>
              <a:t> </a:t>
            </a:r>
            <a:r>
              <a:rPr lang="en-US" b="1" dirty="0"/>
              <a:t>Reduces overproduction </a:t>
            </a:r>
            <a:r>
              <a:rPr lang="en-US" dirty="0"/>
              <a:t>and </a:t>
            </a:r>
            <a:r>
              <a:rPr lang="en-US" b="1" dirty="0"/>
              <a:t>waste</a:t>
            </a:r>
            <a:r>
              <a:rPr lang="en-US" dirty="0"/>
              <a:t>, </a:t>
            </a:r>
            <a:r>
              <a:rPr lang="en-US" b="1" dirty="0"/>
              <a:t>promoting</a:t>
            </a:r>
            <a:r>
              <a:rPr lang="en-US" dirty="0"/>
              <a:t> </a:t>
            </a:r>
            <a:r>
              <a:rPr lang="en-US" b="1" dirty="0"/>
              <a:t>organic</a:t>
            </a:r>
            <a:r>
              <a:rPr lang="en-US" dirty="0"/>
              <a:t> </a:t>
            </a:r>
            <a:r>
              <a:rPr lang="en-US" b="1" dirty="0"/>
              <a:t>farming</a:t>
            </a:r>
            <a:r>
              <a:rPr lang="en-US" dirty="0"/>
              <a:t> and </a:t>
            </a:r>
            <a:r>
              <a:rPr lang="en-US" b="1" dirty="0"/>
              <a:t>sustainability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Reduced protests:</a:t>
            </a:r>
            <a:r>
              <a:rPr lang="en-US" dirty="0"/>
              <a:t> a fair income is  for farmers, so the  less dissatisfaction are there so </a:t>
            </a:r>
            <a:r>
              <a:rPr lang="en-US" b="1" dirty="0"/>
              <a:t>no protests </a:t>
            </a:r>
            <a:r>
              <a:rPr lang="en-US" dirty="0"/>
              <a:t>against the government.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Boost to GDP:</a:t>
            </a:r>
            <a:r>
              <a:rPr lang="en-US" dirty="0"/>
              <a:t> When our needs are met, we can  </a:t>
            </a:r>
            <a:r>
              <a:rPr lang="en-US" b="1" dirty="0"/>
              <a:t>export the food </a:t>
            </a:r>
            <a:r>
              <a:rPr lang="en-US" dirty="0"/>
              <a:t>, contributing to </a:t>
            </a:r>
            <a:r>
              <a:rPr lang="en-US" b="1" dirty="0"/>
              <a:t>national economic growth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Best Crop production: ML</a:t>
            </a:r>
            <a:r>
              <a:rPr lang="en-US" dirty="0"/>
              <a:t> </a:t>
            </a:r>
            <a:r>
              <a:rPr lang="en-US" b="1" dirty="0"/>
              <a:t>Model</a:t>
            </a:r>
            <a:r>
              <a:rPr lang="en-US" dirty="0"/>
              <a:t> helps farmer to </a:t>
            </a:r>
            <a:r>
              <a:rPr lang="en-US" b="1" dirty="0"/>
              <a:t>Produce best </a:t>
            </a:r>
            <a:r>
              <a:rPr lang="en-US" dirty="0"/>
              <a:t>and </a:t>
            </a:r>
            <a:r>
              <a:rPr lang="en-US" b="1" dirty="0"/>
              <a:t>More food Product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Crisis Alerts &amp; </a:t>
            </a:r>
            <a:r>
              <a:rPr lang="en-IN" b="1" dirty="0"/>
              <a:t>Notification</a:t>
            </a:r>
            <a:r>
              <a:rPr lang="en-US" b="1" dirty="0"/>
              <a:t>:</a:t>
            </a:r>
            <a:r>
              <a:rPr lang="en-US" dirty="0"/>
              <a:t> Instant </a:t>
            </a:r>
            <a:r>
              <a:rPr lang="en-US" b="1" dirty="0"/>
              <a:t>alerts for natural crises </a:t>
            </a:r>
            <a:r>
              <a:rPr lang="en-US" dirty="0"/>
              <a:t>or </a:t>
            </a:r>
            <a:r>
              <a:rPr lang="en-IN" b="1" dirty="0"/>
              <a:t>unexpected events</a:t>
            </a:r>
            <a:r>
              <a:rPr lang="en-IN" dirty="0"/>
              <a:t> </a:t>
            </a:r>
            <a:r>
              <a:rPr lang="en-US" dirty="0"/>
              <a:t> for both farmers and buyers.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BDDD37-ED6D-109D-8B92-F47496DD80E1}"/>
              </a:ext>
            </a:extLst>
          </p:cNvPr>
          <p:cNvSpPr/>
          <p:nvPr/>
        </p:nvSpPr>
        <p:spPr>
          <a:xfrm>
            <a:off x="315309" y="9188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41EC8-0580-9742-B9C8-8DF2F6504CB9}"/>
              </a:ext>
            </a:extLst>
          </p:cNvPr>
          <p:cNvSpPr/>
          <p:nvPr/>
        </p:nvSpPr>
        <p:spPr>
          <a:xfrm>
            <a:off x="367862" y="22069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E1E3384-2A56-0C50-18DB-A0E2EC0C6805}"/>
              </a:ext>
            </a:extLst>
          </p:cNvPr>
          <p:cNvSpPr/>
          <p:nvPr/>
        </p:nvSpPr>
        <p:spPr>
          <a:xfrm>
            <a:off x="186367" y="870253"/>
            <a:ext cx="11690322" cy="3146475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zzzzzzzzzzzzzzzzzzzzz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BADBA5-11E3-DD0D-ACEB-3549C1751FF4}"/>
              </a:ext>
            </a:extLst>
          </p:cNvPr>
          <p:cNvSpPr/>
          <p:nvPr/>
        </p:nvSpPr>
        <p:spPr>
          <a:xfrm>
            <a:off x="6096000" y="4081820"/>
            <a:ext cx="5909633" cy="270475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417076-94C9-4EF9-60C8-255B8AEFBB41}"/>
              </a:ext>
            </a:extLst>
          </p:cNvPr>
          <p:cNvSpPr/>
          <p:nvPr/>
        </p:nvSpPr>
        <p:spPr>
          <a:xfrm>
            <a:off x="141514" y="4081820"/>
            <a:ext cx="5660197" cy="2699076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767F559-BAC4-E726-3B19-2705DE2D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67" y="4169574"/>
            <a:ext cx="5428226" cy="2606486"/>
          </a:xfrm>
          <a:prstGeom prst="rect">
            <a:avLst/>
          </a:prstGeom>
        </p:spPr>
      </p:pic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AND</a:t>
            </a: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79857" y="81377"/>
            <a:ext cx="1770629" cy="80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6335638-D9EC-2CE3-F2A9-3155E92F0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6306206" y="4168592"/>
            <a:ext cx="5570483" cy="255288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0F8264-DFFC-D707-B9ED-FADA5135913A}"/>
              </a:ext>
            </a:extLst>
          </p:cNvPr>
          <p:cNvSpPr/>
          <p:nvPr/>
        </p:nvSpPr>
        <p:spPr>
          <a:xfrm>
            <a:off x="315309" y="91888"/>
            <a:ext cx="1899571" cy="69159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A9B433-97EB-98E2-AA15-EDA6AF64F3D2}"/>
              </a:ext>
            </a:extLst>
          </p:cNvPr>
          <p:cNvSpPr/>
          <p:nvPr/>
        </p:nvSpPr>
        <p:spPr>
          <a:xfrm>
            <a:off x="367862" y="220692"/>
            <a:ext cx="1847018" cy="44146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4625Farmers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2BE004-14DD-B6B9-41B3-9DACD216FC42}"/>
              </a:ext>
            </a:extLst>
          </p:cNvPr>
          <p:cNvSpPr txBox="1"/>
          <p:nvPr/>
        </p:nvSpPr>
        <p:spPr>
          <a:xfrm>
            <a:off x="315308" y="881746"/>
            <a:ext cx="114352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Why Contract farming  is important . </a:t>
            </a:r>
            <a:r>
              <a:rPr lang="en-US" b="1" dirty="0"/>
              <a:t>New marketplaces and alternative marketing opportunities.</a:t>
            </a:r>
          </a:p>
          <a:p>
            <a:r>
              <a:rPr lang="en-IN" dirty="0"/>
              <a:t>              </a:t>
            </a:r>
            <a:r>
              <a:rPr lang="en-IN" b="1" dirty="0">
                <a:solidFill>
                  <a:srgbClr val="FF0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https://onlinelibrary.wiley.com/doi/epdf/10.1002/cl2.1411</a:t>
            </a:r>
            <a:endParaRPr lang="en-IN" b="1" dirty="0">
              <a:solidFill>
                <a:srgbClr val="FF0000"/>
              </a:solidFill>
            </a:endParaRP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   </a:t>
            </a:r>
            <a:r>
              <a:rPr lang="en-US" b="1" dirty="0"/>
              <a:t>Suggestions to Improve Agricultural Marketing</a:t>
            </a:r>
            <a:endParaRPr lang="en-US" b="1" dirty="0">
              <a:solidFill>
                <a:srgbClr val="800080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dirty="0">
                <a:solidFill>
                  <a:srgbClr val="80008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      </a:t>
            </a:r>
            <a:r>
              <a:rPr lang="en-US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b="1" dirty="0">
                <a:solidFill>
                  <a:srgbClr val="FF0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PDF) Suggestions to Improve Agricultural Marketing (researchgate.net)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 </a:t>
            </a:r>
            <a:r>
              <a:rPr lang="en-US" b="1" dirty="0"/>
              <a:t>Factors Regarding a contract Farming.</a:t>
            </a:r>
          </a:p>
          <a:p>
            <a:r>
              <a:rPr lang="en-US" b="1" dirty="0"/>
              <a:t>             </a:t>
            </a:r>
            <a:r>
              <a:rPr lang="en-US" b="1" dirty="0">
                <a:solidFill>
                  <a:srgbClr val="FF0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https://www.nature.com/articles/s41598-024-60317-x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u="none" strike="noStrike" dirty="0">
                <a:effectLst/>
                <a:latin typeface="Arial" panose="020B0604020202020204" pitchFamily="34" charset="0"/>
              </a:rPr>
              <a:t>Challenges and Solutions in the Agricultural Sector of India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r>
              <a:rPr lang="en-IN" b="1" dirty="0"/>
              <a:t>             </a:t>
            </a:r>
            <a:r>
              <a:rPr lang="en-IN" b="1" dirty="0">
                <a:solidFill>
                  <a:srgbClr val="FF000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https://www.igi-global.com/chapter/challenges-and-solutions-in-the-agricultural-sector-of-india/337811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10123</TotalTime>
  <Words>1046</Words>
  <Application>Microsoft Office PowerPoint</Application>
  <PresentationFormat>Widescreen</PresentationFormat>
  <Paragraphs>98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ＭＳ Ｐゴシック</vt:lpstr>
      <vt:lpstr>Arial</vt:lpstr>
      <vt:lpstr>Calibri</vt:lpstr>
      <vt:lpstr>Garamond</vt:lpstr>
      <vt:lpstr>montserratregular</vt:lpstr>
      <vt:lpstr>Roboto</vt:lpstr>
      <vt:lpstr>Times New Roman</vt:lpstr>
      <vt:lpstr>TradeGothic</vt:lpstr>
      <vt:lpstr>Wingdings</vt:lpstr>
      <vt:lpstr>Office Theme</vt:lpstr>
      <vt:lpstr>SMART INDIA HACKATHON 2024</vt:lpstr>
      <vt:lpstr>IDEA TITLE:- Stopper</vt:lpstr>
      <vt:lpstr>TECHNICAL APPROACH</vt:lpstr>
      <vt:lpstr>FEASIBILITY AND VIABILITY</vt:lpstr>
      <vt:lpstr>IMPACT AND BENEFITS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domadenikhil55@gmail.com</cp:lastModifiedBy>
  <cp:revision>161</cp:revision>
  <dcterms:created xsi:type="dcterms:W3CDTF">2013-12-12T18:46:50Z</dcterms:created>
  <dcterms:modified xsi:type="dcterms:W3CDTF">2024-09-21T12:30:45Z</dcterms:modified>
  <cp:category/>
</cp:coreProperties>
</file>